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66" r:id="rId5"/>
    <p:sldId id="259" r:id="rId6"/>
    <p:sldId id="267" r:id="rId7"/>
    <p:sldId id="268" r:id="rId8"/>
    <p:sldId id="269" r:id="rId9"/>
    <p:sldId id="270" r:id="rId10"/>
    <p:sldId id="2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840"/>
  </p:normalViewPr>
  <p:slideViewPr>
    <p:cSldViewPr snapToGrid="0">
      <p:cViewPr varScale="1">
        <p:scale>
          <a:sx n="107" d="100"/>
          <a:sy n="107" d="100"/>
        </p:scale>
        <p:origin x="73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g>
</file>

<file path=ppt/media/image3.jpeg>
</file>

<file path=ppt/media/image4.tiff>
</file>

<file path=ppt/media/image5.tiff>
</file>

<file path=ppt/media/image6.png>
</file>

<file path=ppt/media/image7.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F01D-EC3F-FC42-A5CE-32AC4E29497A}" type="datetimeFigureOut">
              <a:rPr lang="en-US" smtClean="0"/>
              <a:t>3/29/21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6F1072-1CDF-4344-9C95-9833C247B38D}" type="slidenum">
              <a:rPr lang="en-US" smtClean="0"/>
              <a:t>‹#›</a:t>
            </a:fld>
            <a:endParaRPr lang="en-US"/>
          </a:p>
        </p:txBody>
      </p:sp>
    </p:spTree>
    <p:extLst>
      <p:ext uri="{BB962C8B-B14F-4D97-AF65-F5344CB8AC3E}">
        <p14:creationId xmlns:p14="http://schemas.microsoft.com/office/powerpoint/2010/main" val="38588442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Ocean exploration spans hundreds of years, if not thousands. </a:t>
            </a:r>
          </a:p>
        </p:txBody>
      </p:sp>
      <p:sp>
        <p:nvSpPr>
          <p:cNvPr id="4" name="Slide Number Placeholder 3"/>
          <p:cNvSpPr>
            <a:spLocks noGrp="1"/>
          </p:cNvSpPr>
          <p:nvPr>
            <p:ph type="sldNum" sz="quarter" idx="5"/>
          </p:nvPr>
        </p:nvSpPr>
        <p:spPr/>
        <p:txBody>
          <a:bodyPr/>
          <a:lstStyle/>
          <a:p>
            <a:fld id="{CD6F1072-1CDF-4344-9C95-9833C247B38D}" type="slidenum">
              <a:rPr lang="en-US" smtClean="0"/>
              <a:t>2</a:t>
            </a:fld>
            <a:endParaRPr lang="en-US"/>
          </a:p>
        </p:txBody>
      </p:sp>
    </p:spTree>
    <p:extLst>
      <p:ext uri="{BB962C8B-B14F-4D97-AF65-F5344CB8AC3E}">
        <p14:creationId xmlns:p14="http://schemas.microsoft.com/office/powerpoint/2010/main" val="36905022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23123-4E57-42AE-BE64-62E22B52F0E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EB11E3F-B7C0-41D5-89AB-4E0436B2E2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406B568-D4D5-466F-89A5-B850D5AD1FAB}"/>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5" name="Footer Placeholder 4">
            <a:extLst>
              <a:ext uri="{FF2B5EF4-FFF2-40B4-BE49-F238E27FC236}">
                <a16:creationId xmlns:a16="http://schemas.microsoft.com/office/drawing/2014/main" id="{9FAAC09C-F541-459E-BF5A-B70A17F255F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E07F0B0-95A3-4D22-9875-7B42D0EC1745}"/>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3986036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C27D5-BA76-4535-ABB9-84B5F582466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9D59C43-02C4-4FD5-8245-7EBD9F62B09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346DCC5-1CE8-4548-888F-55B39D7E139C}"/>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5" name="Footer Placeholder 4">
            <a:extLst>
              <a:ext uri="{FF2B5EF4-FFF2-40B4-BE49-F238E27FC236}">
                <a16:creationId xmlns:a16="http://schemas.microsoft.com/office/drawing/2014/main" id="{2EC00E0A-9419-4BC6-AB07-2E385D515B6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E6B099F-7716-476F-A51F-AD67C8DB8F6F}"/>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3788845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74B42C-52E8-4477-9312-5786CF2F890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E2025FA-8E3F-489B-8034-260B8B1F13C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E31346B-3603-4DB9-B5FF-0E984907670C}"/>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5" name="Footer Placeholder 4">
            <a:extLst>
              <a:ext uri="{FF2B5EF4-FFF2-40B4-BE49-F238E27FC236}">
                <a16:creationId xmlns:a16="http://schemas.microsoft.com/office/drawing/2014/main" id="{58A770A3-E7B8-46A5-B816-BD4579A28E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2E14B25-5AD0-426F-9038-535F66A0A278}"/>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4011684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B6458-0AD3-46A2-AFFD-8AD6FF7E8D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F36D2C0-BBF2-400A-8CC8-A74F9F6E943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D2BDDE-F3DB-4089-AB16-B4FF62A9B834}"/>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5" name="Footer Placeholder 4">
            <a:extLst>
              <a:ext uri="{FF2B5EF4-FFF2-40B4-BE49-F238E27FC236}">
                <a16:creationId xmlns:a16="http://schemas.microsoft.com/office/drawing/2014/main" id="{7850FAF5-9F67-4EE7-9081-B71EBEE5892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E6117CD-17EE-4CB8-AF62-FD845139837D}"/>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4223666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101E2-97FD-4122-A65D-360D0387BA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3B0A265-E635-487B-AA21-384D91882F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11C0FFC-B24B-4A8D-BC05-BFDE5A9D8234}"/>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5" name="Footer Placeholder 4">
            <a:extLst>
              <a:ext uri="{FF2B5EF4-FFF2-40B4-BE49-F238E27FC236}">
                <a16:creationId xmlns:a16="http://schemas.microsoft.com/office/drawing/2014/main" id="{0D82C604-F105-4DA3-9311-75BBC3E62B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2CFCED-1AEE-4F0D-8810-04BCC9922E34}"/>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3587310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C2874-8CE2-4369-A89D-F44FE8538E8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6F3CF95-BA6F-429B-A160-C64C88E02FC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9BF309B-99A1-4304-B666-CC7188D9751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DA4680B-A0D3-4939-AEE1-7E25E4BC807C}"/>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6" name="Footer Placeholder 5">
            <a:extLst>
              <a:ext uri="{FF2B5EF4-FFF2-40B4-BE49-F238E27FC236}">
                <a16:creationId xmlns:a16="http://schemas.microsoft.com/office/drawing/2014/main" id="{62D6C88E-A8CC-4E61-8B24-14F44FB4E6E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34765C-18D9-4C9C-9DC9-C42AD1D5AF5F}"/>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12422371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EE5F9-791B-4583-83FF-3E40530B9A9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2A43F7E-B544-4A3F-8515-9EBE36FAD8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21AE126-0397-4B2C-95CB-E655BED204D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276F3AF-3BB1-4586-A11F-1D1B541523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EE9DE9C-0B11-42ED-86F9-6CD1ABF0A89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06921D4-7285-46B6-8E1A-CBCB813C6C3C}"/>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8" name="Footer Placeholder 7">
            <a:extLst>
              <a:ext uri="{FF2B5EF4-FFF2-40B4-BE49-F238E27FC236}">
                <a16:creationId xmlns:a16="http://schemas.microsoft.com/office/drawing/2014/main" id="{EE784895-8E85-431E-9588-40B2AF85CF9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C22D8AF-00E7-4D55-87F5-DA45DA7D6741}"/>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1138193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D2E73-BDFD-4C32-B545-0EFB72A8F32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7F1B682-F368-448D-A073-FE527729927F}"/>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4" name="Footer Placeholder 3">
            <a:extLst>
              <a:ext uri="{FF2B5EF4-FFF2-40B4-BE49-F238E27FC236}">
                <a16:creationId xmlns:a16="http://schemas.microsoft.com/office/drawing/2014/main" id="{82ECA445-4308-4865-8CC1-87A9EE2C09A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F6F6B4B-930A-4E2E-9668-67DDC3767511}"/>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11452606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7376DC-E8A4-4318-8F6E-3FB0E55223B0}"/>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3" name="Footer Placeholder 2">
            <a:extLst>
              <a:ext uri="{FF2B5EF4-FFF2-40B4-BE49-F238E27FC236}">
                <a16:creationId xmlns:a16="http://schemas.microsoft.com/office/drawing/2014/main" id="{C912B880-6705-48A4-9266-3D14E2F96E2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1BB6327-3433-46B5-8B19-4E11547CCC89}"/>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4009481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3054A-C182-40FF-AEB7-5C07F126BF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A656490-F929-4338-BA9F-B4498059CC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607BC7A-9353-4DC3-806B-AC57A36D1F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82B2AC9-F97F-4E23-B748-5647488E72F0}"/>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6" name="Footer Placeholder 5">
            <a:extLst>
              <a:ext uri="{FF2B5EF4-FFF2-40B4-BE49-F238E27FC236}">
                <a16:creationId xmlns:a16="http://schemas.microsoft.com/office/drawing/2014/main" id="{735FEF6C-CAA2-4751-BB87-E4528415693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26A24CF-DE6D-4236-AE53-37E4B9CC33BE}"/>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3581348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1975F-4A3B-4268-A0AF-AA832041C1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7D7030B-732F-4D65-A4B1-7C49C0E571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9EBDEA1-BC4E-44C9-A301-E8B4A9C06E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73E3387-B8F3-4978-9C8D-F752F5CEC044}"/>
              </a:ext>
            </a:extLst>
          </p:cNvPr>
          <p:cNvSpPr>
            <a:spLocks noGrp="1"/>
          </p:cNvSpPr>
          <p:nvPr>
            <p:ph type="dt" sz="half" idx="10"/>
          </p:nvPr>
        </p:nvSpPr>
        <p:spPr/>
        <p:txBody>
          <a:bodyPr/>
          <a:lstStyle/>
          <a:p>
            <a:fld id="{9A492828-B058-4C72-804A-1E2AA2EE6324}" type="datetimeFigureOut">
              <a:rPr lang="en-IN" smtClean="0"/>
              <a:t>29/03/21</a:t>
            </a:fld>
            <a:endParaRPr lang="en-IN"/>
          </a:p>
        </p:txBody>
      </p:sp>
      <p:sp>
        <p:nvSpPr>
          <p:cNvPr id="6" name="Footer Placeholder 5">
            <a:extLst>
              <a:ext uri="{FF2B5EF4-FFF2-40B4-BE49-F238E27FC236}">
                <a16:creationId xmlns:a16="http://schemas.microsoft.com/office/drawing/2014/main" id="{8A7289F2-6830-47BE-BCD1-7F34A29753E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C03C9C9-6E08-42A0-843F-0092E9CC6396}"/>
              </a:ext>
            </a:extLst>
          </p:cNvPr>
          <p:cNvSpPr>
            <a:spLocks noGrp="1"/>
          </p:cNvSpPr>
          <p:nvPr>
            <p:ph type="sldNum" sz="quarter" idx="12"/>
          </p:nvPr>
        </p:nvSpPr>
        <p:spPr/>
        <p:txBody>
          <a:bodyPr/>
          <a:lstStyle/>
          <a:p>
            <a:fld id="{5C5BD1D9-2189-413F-B8DB-0BE9DF481A97}" type="slidenum">
              <a:rPr lang="en-IN" smtClean="0"/>
              <a:t>‹#›</a:t>
            </a:fld>
            <a:endParaRPr lang="en-IN"/>
          </a:p>
        </p:txBody>
      </p:sp>
    </p:spTree>
    <p:extLst>
      <p:ext uri="{BB962C8B-B14F-4D97-AF65-F5344CB8AC3E}">
        <p14:creationId xmlns:p14="http://schemas.microsoft.com/office/powerpoint/2010/main" val="62076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CF5E46-5794-4741-AC85-3B16A751D1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F06DEB8-CFC9-4537-B4FB-F5C06C697A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C93D34-7E64-4D38-ADE1-D1FFBE03D4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492828-B058-4C72-804A-1E2AA2EE6324}" type="datetimeFigureOut">
              <a:rPr lang="en-IN" smtClean="0"/>
              <a:t>29/03/21</a:t>
            </a:fld>
            <a:endParaRPr lang="en-IN"/>
          </a:p>
        </p:txBody>
      </p:sp>
      <p:sp>
        <p:nvSpPr>
          <p:cNvPr id="5" name="Footer Placeholder 4">
            <a:extLst>
              <a:ext uri="{FF2B5EF4-FFF2-40B4-BE49-F238E27FC236}">
                <a16:creationId xmlns:a16="http://schemas.microsoft.com/office/drawing/2014/main" id="{48AD4441-9FC4-47BC-89B7-8F04015980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2B778C7-1541-4D16-BD35-73F61F7467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5BD1D9-2189-413F-B8DB-0BE9DF481A97}" type="slidenum">
              <a:rPr lang="en-IN" smtClean="0"/>
              <a:t>‹#›</a:t>
            </a:fld>
            <a:endParaRPr lang="en-IN"/>
          </a:p>
        </p:txBody>
      </p:sp>
    </p:spTree>
    <p:extLst>
      <p:ext uri="{BB962C8B-B14F-4D97-AF65-F5344CB8AC3E}">
        <p14:creationId xmlns:p14="http://schemas.microsoft.com/office/powerpoint/2010/main" val="18767457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www.whoi.edu/what-we-do/explore/underwater-vehicles/auvs/" TargetMode="Externa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hyperlink" Target="https://www2.whoi.edu/site/floatgroup/technology/" TargetMode="External"/><Relationship Id="rId5" Type="http://schemas.openxmlformats.org/officeDocument/2006/relationships/hyperlink" Target="https://www.whoi.edu/what-we-do/explore/underwater-vehicles/auvs/spray-glider/" TargetMode="External"/><Relationship Id="rId4" Type="http://schemas.openxmlformats.org/officeDocument/2006/relationships/hyperlink" Target="https://www.whoi.edu/what-we-do/explore/instruments/instruments-sensors-samplers/moored-profiler/"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4.tif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5.tif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4D31D-1138-480B-97AB-244DEAD760EE}"/>
              </a:ext>
            </a:extLst>
          </p:cNvPr>
          <p:cNvSpPr>
            <a:spLocks noGrp="1"/>
          </p:cNvSpPr>
          <p:nvPr>
            <p:ph type="ctrTitle"/>
          </p:nvPr>
        </p:nvSpPr>
        <p:spPr/>
        <p:txBody>
          <a:bodyPr/>
          <a:lstStyle/>
          <a:p>
            <a:r>
              <a:rPr lang="en-US" dirty="0"/>
              <a:t>Ocean observation systems</a:t>
            </a:r>
            <a:endParaRPr lang="en-IN" dirty="0"/>
          </a:p>
        </p:txBody>
      </p:sp>
      <p:sp>
        <p:nvSpPr>
          <p:cNvPr id="3" name="Subtitle 2">
            <a:extLst>
              <a:ext uri="{FF2B5EF4-FFF2-40B4-BE49-F238E27FC236}">
                <a16:creationId xmlns:a16="http://schemas.microsoft.com/office/drawing/2014/main" id="{4722C842-821E-4528-BC56-2957E63DBFFF}"/>
              </a:ext>
            </a:extLst>
          </p:cNvPr>
          <p:cNvSpPr>
            <a:spLocks noGrp="1"/>
          </p:cNvSpPr>
          <p:nvPr>
            <p:ph type="subTitle" idx="1"/>
          </p:nvPr>
        </p:nvSpPr>
        <p:spPr/>
        <p:txBody>
          <a:bodyPr/>
          <a:lstStyle/>
          <a:p>
            <a:endParaRPr lang="en-IN"/>
          </a:p>
        </p:txBody>
      </p:sp>
      <p:pic>
        <p:nvPicPr>
          <p:cNvPr id="5" name="Audio 4">
            <a:hlinkClick r:id="" action="ppaction://media"/>
            <a:extLst>
              <a:ext uri="{FF2B5EF4-FFF2-40B4-BE49-F238E27FC236}">
                <a16:creationId xmlns:a16="http://schemas.microsoft.com/office/drawing/2014/main" id="{B9E5E81A-379C-324F-94DC-58E2EB693CD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615695905"/>
      </p:ext>
    </p:extLst>
  </p:cSld>
  <p:clrMapOvr>
    <a:masterClrMapping/>
  </p:clrMapOvr>
  <mc:AlternateContent xmlns:mc="http://schemas.openxmlformats.org/markup-compatibility/2006" xmlns:p14="http://schemas.microsoft.com/office/powerpoint/2010/main">
    <mc:Choice Requires="p14">
      <p:transition spd="slow" p14:dur="2000" advTm="20295"/>
    </mc:Choice>
    <mc:Fallback xmlns="">
      <p:transition spd="slow" advTm="20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5214D-CBD6-A74F-9AF9-9902CAEB5338}"/>
              </a:ext>
            </a:extLst>
          </p:cNvPr>
          <p:cNvSpPr>
            <a:spLocks noGrp="1"/>
          </p:cNvSpPr>
          <p:nvPr>
            <p:ph type="title"/>
          </p:nvPr>
        </p:nvSpPr>
        <p:spPr>
          <a:xfrm>
            <a:off x="838200" y="33821"/>
            <a:ext cx="10515600" cy="1325563"/>
          </a:xfrm>
        </p:spPr>
        <p:txBody>
          <a:bodyPr/>
          <a:lstStyle/>
          <a:p>
            <a:pPr algn="ctr"/>
            <a:r>
              <a:rPr lang="en-US" dirty="0"/>
              <a:t>CTD: Conductivity, Temperature, Depth</a:t>
            </a:r>
          </a:p>
        </p:txBody>
      </p:sp>
      <p:sp>
        <p:nvSpPr>
          <p:cNvPr id="3" name="Content Placeholder 2">
            <a:extLst>
              <a:ext uri="{FF2B5EF4-FFF2-40B4-BE49-F238E27FC236}">
                <a16:creationId xmlns:a16="http://schemas.microsoft.com/office/drawing/2014/main" id="{2198BC02-2BD6-FC47-A1EA-94E89881832F}"/>
              </a:ext>
            </a:extLst>
          </p:cNvPr>
          <p:cNvSpPr>
            <a:spLocks noGrp="1"/>
          </p:cNvSpPr>
          <p:nvPr>
            <p:ph idx="1"/>
          </p:nvPr>
        </p:nvSpPr>
        <p:spPr>
          <a:xfrm>
            <a:off x="838200" y="6215269"/>
            <a:ext cx="10515600" cy="531537"/>
          </a:xfrm>
        </p:spPr>
        <p:txBody>
          <a:bodyPr>
            <a:normAutofit fontScale="62500" lnSpcReduction="20000"/>
          </a:bodyPr>
          <a:lstStyle/>
          <a:p>
            <a:pPr marL="0" indent="0" algn="ctr">
              <a:buNone/>
            </a:pPr>
            <a:r>
              <a:rPr lang="en-US" dirty="0"/>
              <a:t>https://</a:t>
            </a:r>
            <a:r>
              <a:rPr lang="en-US" dirty="0" err="1"/>
              <a:t>www.whoi.edu</a:t>
            </a:r>
            <a:r>
              <a:rPr lang="en-US" dirty="0"/>
              <a:t>/what-we-do/explore/instruments/instruments-sensors-samplers/conductivity-temperature-depth-</a:t>
            </a:r>
            <a:r>
              <a:rPr lang="en-US" dirty="0" err="1"/>
              <a:t>ctd</a:t>
            </a:r>
            <a:r>
              <a:rPr lang="en-US" dirty="0"/>
              <a:t>-sensors/</a:t>
            </a:r>
          </a:p>
        </p:txBody>
      </p:sp>
      <p:sp>
        <p:nvSpPr>
          <p:cNvPr id="4" name="Rectangle 3">
            <a:extLst>
              <a:ext uri="{FF2B5EF4-FFF2-40B4-BE49-F238E27FC236}">
                <a16:creationId xmlns:a16="http://schemas.microsoft.com/office/drawing/2014/main" id="{CBB86BE9-7471-A640-9959-7D9F96AACDCF}"/>
              </a:ext>
            </a:extLst>
          </p:cNvPr>
          <p:cNvSpPr/>
          <p:nvPr/>
        </p:nvSpPr>
        <p:spPr>
          <a:xfrm>
            <a:off x="636103" y="1443841"/>
            <a:ext cx="10515599" cy="5262979"/>
          </a:xfrm>
          <a:prstGeom prst="rect">
            <a:avLst/>
          </a:prstGeom>
        </p:spPr>
        <p:txBody>
          <a:bodyPr wrap="square">
            <a:spAutoFit/>
          </a:bodyPr>
          <a:lstStyle/>
          <a:p>
            <a:r>
              <a:rPr lang="en-IN" sz="2400" dirty="0">
                <a:solidFill>
                  <a:srgbClr val="000000"/>
                </a:solidFill>
                <a:latin typeface="TideSans-300LilKahuna"/>
              </a:rPr>
              <a:t>The shipboard CTD is made up of a set of small probes attached to a large metal rosette wheel. </a:t>
            </a:r>
          </a:p>
          <a:p>
            <a:r>
              <a:rPr lang="en-IN" sz="2400" dirty="0">
                <a:solidFill>
                  <a:srgbClr val="000000"/>
                </a:solidFill>
                <a:latin typeface="TideSans-300LilKahuna"/>
              </a:rPr>
              <a:t>The rosette is lowered on a cable down to the seafloor, and scientists observe the water properties in real time via a conducting cable connecting the CTD to a computer on the ship. A remotely operated device allows the water bottles to be closed selectively as the instrument ascends. </a:t>
            </a:r>
          </a:p>
          <a:p>
            <a:r>
              <a:rPr lang="en-IN" sz="2400" dirty="0">
                <a:solidFill>
                  <a:srgbClr val="000000"/>
                </a:solidFill>
                <a:latin typeface="TideSans-300LilKahuna"/>
              </a:rPr>
              <a:t>A standard CTD cast, depending on water depth, requires two to five hours to collect a complete set of data.</a:t>
            </a:r>
          </a:p>
          <a:p>
            <a:r>
              <a:rPr lang="en-IN" sz="2400" dirty="0">
                <a:solidFill>
                  <a:srgbClr val="000000"/>
                </a:solidFill>
                <a:latin typeface="TideSans-300LilKahuna"/>
              </a:rPr>
              <a:t>Water sampling is often done at specific depths so scientists can learn the physical properties of the water column are at that particular place and time.</a:t>
            </a:r>
          </a:p>
          <a:p>
            <a:r>
              <a:rPr lang="en-IN" sz="2400" dirty="0">
                <a:solidFill>
                  <a:srgbClr val="000000"/>
                </a:solidFill>
                <a:latin typeface="TideSans-300LilKahuna"/>
              </a:rPr>
              <a:t>Small, low-powered CTD sensors are used on autonomous instruments like the </a:t>
            </a:r>
            <a:r>
              <a:rPr lang="en-IN" sz="2400" dirty="0">
                <a:solidFill>
                  <a:srgbClr val="0069B1"/>
                </a:solidFill>
                <a:latin typeface="TideSans-300LilKahuna"/>
                <a:hlinkClick r:id="rId4"/>
              </a:rPr>
              <a:t>moored profiler</a:t>
            </a:r>
            <a:r>
              <a:rPr lang="en-IN" sz="2400" dirty="0">
                <a:solidFill>
                  <a:srgbClr val="000000"/>
                </a:solidFill>
                <a:latin typeface="TideSans-300LilKahuna"/>
              </a:rPr>
              <a:t>, </a:t>
            </a:r>
            <a:r>
              <a:rPr lang="en-IN" sz="2400" dirty="0">
                <a:solidFill>
                  <a:srgbClr val="0069B1"/>
                </a:solidFill>
                <a:latin typeface="TideSans-300LilKahuna"/>
                <a:hlinkClick r:id="rId5"/>
              </a:rPr>
              <a:t>gliders</a:t>
            </a:r>
            <a:r>
              <a:rPr lang="en-IN" sz="2400" dirty="0">
                <a:solidFill>
                  <a:srgbClr val="000000"/>
                </a:solidFill>
                <a:latin typeface="TideSans-300LilKahuna"/>
              </a:rPr>
              <a:t>, </a:t>
            </a:r>
            <a:r>
              <a:rPr lang="en-IN" sz="2400" dirty="0">
                <a:solidFill>
                  <a:srgbClr val="0069B1"/>
                </a:solidFill>
                <a:latin typeface="TideSans-300LilKahuna"/>
                <a:hlinkClick r:id="rId6"/>
              </a:rPr>
              <a:t>profiling floats</a:t>
            </a:r>
            <a:r>
              <a:rPr lang="en-IN" sz="2400" dirty="0">
                <a:solidFill>
                  <a:srgbClr val="000000"/>
                </a:solidFill>
                <a:latin typeface="TideSans-300LilKahuna"/>
              </a:rPr>
              <a:t> and </a:t>
            </a:r>
            <a:r>
              <a:rPr lang="en-IN" sz="2400" dirty="0">
                <a:solidFill>
                  <a:srgbClr val="0069B1"/>
                </a:solidFill>
                <a:latin typeface="TideSans-300LilKahuna"/>
                <a:hlinkClick r:id="rId7"/>
              </a:rPr>
              <a:t>AUVs </a:t>
            </a:r>
            <a:r>
              <a:rPr lang="en-IN" sz="2400" dirty="0">
                <a:solidFill>
                  <a:srgbClr val="000000"/>
                </a:solidFill>
                <a:latin typeface="TideSans-300LilKahuna"/>
              </a:rPr>
              <a:t>.</a:t>
            </a:r>
          </a:p>
          <a:p>
            <a:endParaRPr lang="en-IN" sz="2400" dirty="0">
              <a:solidFill>
                <a:srgbClr val="000000"/>
              </a:solidFill>
              <a:latin typeface="TideSans-300LilKahuna"/>
            </a:endParaRPr>
          </a:p>
          <a:p>
            <a:endParaRPr lang="en-IN" sz="2400" b="0" i="0" u="none" strike="noStrike" dirty="0">
              <a:solidFill>
                <a:srgbClr val="000000"/>
              </a:solidFill>
              <a:effectLst/>
              <a:latin typeface="TideSans-300LilKahuna"/>
            </a:endParaRPr>
          </a:p>
        </p:txBody>
      </p:sp>
      <p:pic>
        <p:nvPicPr>
          <p:cNvPr id="6" name="Audio 5">
            <a:hlinkClick r:id="" action="ppaction://media"/>
            <a:extLst>
              <a:ext uri="{FF2B5EF4-FFF2-40B4-BE49-F238E27FC236}">
                <a16:creationId xmlns:a16="http://schemas.microsoft.com/office/drawing/2014/main" id="{9819C5D5-669D-934F-8216-F1ADE4F09CD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4371258"/>
      </p:ext>
    </p:extLst>
  </p:cSld>
  <p:clrMapOvr>
    <a:masterClrMapping/>
  </p:clrMapOvr>
  <mc:AlternateContent xmlns:mc="http://schemas.openxmlformats.org/markup-compatibility/2006">
    <mc:Choice xmlns:p14="http://schemas.microsoft.com/office/powerpoint/2010/main" Requires="p14">
      <p:transition spd="slow" p14:dur="2000" advTm="218730"/>
    </mc:Choice>
    <mc:Fallback>
      <p:transition spd="slow" advTm="218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EA9CD-8C8E-4D23-89DC-33A4D441DCC4}"/>
              </a:ext>
            </a:extLst>
          </p:cNvPr>
          <p:cNvSpPr>
            <a:spLocks noGrp="1"/>
          </p:cNvSpPr>
          <p:nvPr>
            <p:ph type="title"/>
          </p:nvPr>
        </p:nvSpPr>
        <p:spPr>
          <a:xfrm>
            <a:off x="838200" y="-125205"/>
            <a:ext cx="10515600" cy="1325563"/>
          </a:xfrm>
        </p:spPr>
        <p:txBody>
          <a:bodyPr/>
          <a:lstStyle/>
          <a:p>
            <a:pPr algn="ctr"/>
            <a:r>
              <a:rPr lang="en-US" dirty="0"/>
              <a:t>History of ocean exploration</a:t>
            </a:r>
            <a:endParaRPr lang="en-IN" dirty="0"/>
          </a:p>
        </p:txBody>
      </p:sp>
      <p:sp>
        <p:nvSpPr>
          <p:cNvPr id="3" name="Content Placeholder 2">
            <a:extLst>
              <a:ext uri="{FF2B5EF4-FFF2-40B4-BE49-F238E27FC236}">
                <a16:creationId xmlns:a16="http://schemas.microsoft.com/office/drawing/2014/main" id="{70717808-FF4F-4604-B42C-6DE109CA9401}"/>
              </a:ext>
            </a:extLst>
          </p:cNvPr>
          <p:cNvSpPr>
            <a:spLocks noGrp="1"/>
          </p:cNvSpPr>
          <p:nvPr>
            <p:ph idx="1"/>
          </p:nvPr>
        </p:nvSpPr>
        <p:spPr>
          <a:xfrm>
            <a:off x="490331" y="6533321"/>
            <a:ext cx="6399961" cy="452024"/>
          </a:xfrm>
        </p:spPr>
        <p:txBody>
          <a:bodyPr>
            <a:normAutofit/>
          </a:bodyPr>
          <a:lstStyle/>
          <a:p>
            <a:pPr marL="0" indent="0" algn="ctr">
              <a:buNone/>
            </a:pPr>
            <a:r>
              <a:rPr lang="en-IN" sz="1600" dirty="0"/>
              <a:t>https://</a:t>
            </a:r>
            <a:r>
              <a:rPr lang="en-IN" sz="1600" dirty="0" err="1"/>
              <a:t>divediscover.whoi.edu</a:t>
            </a:r>
            <a:r>
              <a:rPr lang="en-IN" sz="1600" dirty="0"/>
              <a:t>/history-of-oceanography/</a:t>
            </a:r>
          </a:p>
        </p:txBody>
      </p:sp>
      <p:pic>
        <p:nvPicPr>
          <p:cNvPr id="5" name="Picture 4" descr="A map of the world&#10;&#10;Description automatically generated with low confidence">
            <a:extLst>
              <a:ext uri="{FF2B5EF4-FFF2-40B4-BE49-F238E27FC236}">
                <a16:creationId xmlns:a16="http://schemas.microsoft.com/office/drawing/2014/main" id="{9A50329B-4677-1745-BE36-9E41FC6B79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0331" y="875165"/>
            <a:ext cx="6399961" cy="4551084"/>
          </a:xfrm>
          <a:prstGeom prst="rect">
            <a:avLst/>
          </a:prstGeom>
        </p:spPr>
      </p:pic>
      <p:sp>
        <p:nvSpPr>
          <p:cNvPr id="6" name="TextBox 5">
            <a:extLst>
              <a:ext uri="{FF2B5EF4-FFF2-40B4-BE49-F238E27FC236}">
                <a16:creationId xmlns:a16="http://schemas.microsoft.com/office/drawing/2014/main" id="{3C42D62C-9BEB-3F41-B83C-2F4E38AA3015}"/>
              </a:ext>
            </a:extLst>
          </p:cNvPr>
          <p:cNvSpPr txBox="1"/>
          <p:nvPr/>
        </p:nvSpPr>
        <p:spPr>
          <a:xfrm>
            <a:off x="7115579" y="1014827"/>
            <a:ext cx="4811377" cy="5632311"/>
          </a:xfrm>
          <a:prstGeom prst="rect">
            <a:avLst/>
          </a:prstGeom>
          <a:noFill/>
        </p:spPr>
        <p:txBody>
          <a:bodyPr wrap="square" rtlCol="0">
            <a:spAutoFit/>
          </a:bodyPr>
          <a:lstStyle/>
          <a:p>
            <a:pPr marL="285750" indent="-285750" algn="just">
              <a:buFont typeface="Arial" panose="020B0604020202020204" pitchFamily="34" charset="0"/>
              <a:buChar char="•"/>
            </a:pPr>
            <a:r>
              <a:rPr lang="en-IN" dirty="0">
                <a:solidFill>
                  <a:srgbClr val="FF0000"/>
                </a:solidFill>
              </a:rPr>
              <a:t>In about 2,850 years ago (850 BC) that early naturalists and philosophers started trying to make sense of the enormous bodies of water they saw from land. </a:t>
            </a:r>
          </a:p>
          <a:p>
            <a:pPr marL="285750" indent="-285750" algn="just">
              <a:buFont typeface="Arial" panose="020B0604020202020204" pitchFamily="34" charset="0"/>
              <a:buChar char="•"/>
            </a:pPr>
            <a:r>
              <a:rPr lang="en-IN" dirty="0"/>
              <a:t>Modern oceanography began as a field of science only a little less than 130 years ago, in the late 19th century, after Americans, British and Europeans launched a few expeditions to explore ocean currents, ocean life, and the seafloor off their coastlines. </a:t>
            </a:r>
          </a:p>
          <a:p>
            <a:pPr marL="285750" indent="-285750" algn="just">
              <a:buFont typeface="Arial" panose="020B0604020202020204" pitchFamily="34" charset="0"/>
              <a:buChar char="•"/>
            </a:pPr>
            <a:r>
              <a:rPr lang="en-IN" dirty="0">
                <a:solidFill>
                  <a:srgbClr val="FF0000"/>
                </a:solidFill>
              </a:rPr>
              <a:t>The first scientific expedition to explore the world’s oceans and seafloor was the Challenger Expedition, from 1872 to 1876, on board the British three-masted warship HMS Challenger.</a:t>
            </a:r>
          </a:p>
          <a:p>
            <a:pPr marL="285750" indent="-285750" algn="just">
              <a:buFont typeface="Arial" panose="020B0604020202020204" pitchFamily="34" charset="0"/>
              <a:buChar char="•"/>
            </a:pPr>
            <a:r>
              <a:rPr lang="en-IN" dirty="0"/>
              <a:t>But modern oceanography really took off less than 60 years ago, during World War II, when the U.S. Navy wanted to learn more about the oceans to gain fighting advantages, especially in submarine warfare. </a:t>
            </a:r>
          </a:p>
        </p:txBody>
      </p:sp>
      <p:sp>
        <p:nvSpPr>
          <p:cNvPr id="7" name="Rectangle 6">
            <a:extLst>
              <a:ext uri="{FF2B5EF4-FFF2-40B4-BE49-F238E27FC236}">
                <a16:creationId xmlns:a16="http://schemas.microsoft.com/office/drawing/2014/main" id="{612339B1-72B1-7340-9070-AF7372552314}"/>
              </a:ext>
            </a:extLst>
          </p:cNvPr>
          <p:cNvSpPr/>
          <p:nvPr/>
        </p:nvSpPr>
        <p:spPr>
          <a:xfrm>
            <a:off x="265044" y="5609991"/>
            <a:ext cx="6877878" cy="923330"/>
          </a:xfrm>
          <a:prstGeom prst="rect">
            <a:avLst/>
          </a:prstGeom>
        </p:spPr>
        <p:txBody>
          <a:bodyPr wrap="square">
            <a:spAutoFit/>
          </a:bodyPr>
          <a:lstStyle/>
          <a:p>
            <a:pPr algn="ctr"/>
            <a:r>
              <a:rPr lang="en-IN" dirty="0">
                <a:solidFill>
                  <a:srgbClr val="111111"/>
                </a:solidFill>
                <a:latin typeface="Lato"/>
              </a:rPr>
              <a:t>A map of the Mediterranean Sea made in 1595 by Abraham Ortelius, a Dutch cartographer. (Courtesy of Cartographic Associates)</a:t>
            </a:r>
            <a:endParaRPr lang="en-US" dirty="0"/>
          </a:p>
        </p:txBody>
      </p:sp>
      <p:pic>
        <p:nvPicPr>
          <p:cNvPr id="8" name="Audio 7">
            <a:hlinkClick r:id="" action="ppaction://media"/>
            <a:extLst>
              <a:ext uri="{FF2B5EF4-FFF2-40B4-BE49-F238E27FC236}">
                <a16:creationId xmlns:a16="http://schemas.microsoft.com/office/drawing/2014/main" id="{0EAEE1A8-5F00-F649-99E7-4810697CD69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40132631"/>
      </p:ext>
    </p:extLst>
  </p:cSld>
  <p:clrMapOvr>
    <a:masterClrMapping/>
  </p:clrMapOvr>
  <mc:AlternateContent xmlns:mc="http://schemas.openxmlformats.org/markup-compatibility/2006" xmlns:p14="http://schemas.microsoft.com/office/powerpoint/2010/main">
    <mc:Choice Requires="p14">
      <p:transition spd="slow" p14:dur="2000" advTm="116235"/>
    </mc:Choice>
    <mc:Fallback xmlns="">
      <p:transition spd="slow" advTm="116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88F2-F8E3-4890-BFF9-44375CC4E1E2}"/>
              </a:ext>
            </a:extLst>
          </p:cNvPr>
          <p:cNvSpPr>
            <a:spLocks noGrp="1"/>
          </p:cNvSpPr>
          <p:nvPr>
            <p:ph type="title"/>
          </p:nvPr>
        </p:nvSpPr>
        <p:spPr>
          <a:xfrm>
            <a:off x="838200" y="-111954"/>
            <a:ext cx="10515600" cy="1325563"/>
          </a:xfrm>
        </p:spPr>
        <p:txBody>
          <a:bodyPr/>
          <a:lstStyle/>
          <a:p>
            <a:pPr algn="ctr"/>
            <a:r>
              <a:rPr lang="en-US" dirty="0"/>
              <a:t>Initial ocean observations	</a:t>
            </a:r>
            <a:endParaRPr lang="en-IN" dirty="0"/>
          </a:p>
        </p:txBody>
      </p:sp>
      <p:sp>
        <p:nvSpPr>
          <p:cNvPr id="3" name="Content Placeholder 2">
            <a:extLst>
              <a:ext uri="{FF2B5EF4-FFF2-40B4-BE49-F238E27FC236}">
                <a16:creationId xmlns:a16="http://schemas.microsoft.com/office/drawing/2014/main" id="{58FDAD10-4CE6-4830-B5CF-C20D15F747FD}"/>
              </a:ext>
            </a:extLst>
          </p:cNvPr>
          <p:cNvSpPr>
            <a:spLocks noGrp="1"/>
          </p:cNvSpPr>
          <p:nvPr>
            <p:ph idx="1"/>
          </p:nvPr>
        </p:nvSpPr>
        <p:spPr>
          <a:xfrm>
            <a:off x="838199" y="1213609"/>
            <a:ext cx="10664687" cy="4869140"/>
          </a:xfrm>
        </p:spPr>
        <p:txBody>
          <a:bodyPr>
            <a:normAutofit fontScale="92500" lnSpcReduction="10000"/>
          </a:bodyPr>
          <a:lstStyle/>
          <a:p>
            <a:pPr algn="just"/>
            <a:r>
              <a:rPr lang="en-IN" dirty="0">
                <a:solidFill>
                  <a:srgbClr val="FF0000"/>
                </a:solidFill>
              </a:rPr>
              <a:t>The modern age brought with it technologies that enabled more regular, more intensive, less expensive and safer methods of exploration and exploitation.</a:t>
            </a:r>
          </a:p>
          <a:p>
            <a:pPr algn="just"/>
            <a:r>
              <a:rPr lang="en-IN" dirty="0"/>
              <a:t>In 1848 Matthew Fontaine Maury became the first recorded individual to systematically evaluate recorded information to create the first wind and currents map for the northern Atlantic Ocean. His aim was to make shipping between Europe and North America quicker, cheaper and safer.</a:t>
            </a:r>
          </a:p>
          <a:p>
            <a:pPr algn="just"/>
            <a:r>
              <a:rPr lang="en-IN" dirty="0">
                <a:solidFill>
                  <a:srgbClr val="FF0000"/>
                </a:solidFill>
              </a:rPr>
              <a:t>In 1957 Marie Tharp created the first seafloor map of the Atlantic Ocean.</a:t>
            </a:r>
          </a:p>
          <a:p>
            <a:pPr algn="just"/>
            <a:r>
              <a:rPr lang="en-IN" dirty="0"/>
              <a:t>Although the principles and drivers of Ocean Observation have not changed, new technologies have enabled an explosion in the amount of data and information that are collected. </a:t>
            </a:r>
          </a:p>
          <a:p>
            <a:pPr algn="just"/>
            <a:r>
              <a:rPr lang="en-IN" dirty="0">
                <a:solidFill>
                  <a:srgbClr val="FF0000"/>
                </a:solidFill>
              </a:rPr>
              <a:t>Floats, buoys and other observation platforms that are mounted with sensors and collect data, which are then turned into maps and models</a:t>
            </a:r>
          </a:p>
        </p:txBody>
      </p:sp>
      <p:pic>
        <p:nvPicPr>
          <p:cNvPr id="5" name="Audio 4">
            <a:hlinkClick r:id="" action="ppaction://media"/>
            <a:extLst>
              <a:ext uri="{FF2B5EF4-FFF2-40B4-BE49-F238E27FC236}">
                <a16:creationId xmlns:a16="http://schemas.microsoft.com/office/drawing/2014/main" id="{124B67DB-4BCB-C34B-8D81-65D38E058C4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63343880"/>
      </p:ext>
    </p:extLst>
  </p:cSld>
  <p:clrMapOvr>
    <a:masterClrMapping/>
  </p:clrMapOvr>
  <mc:AlternateContent xmlns:mc="http://schemas.openxmlformats.org/markup-compatibility/2006" xmlns:p14="http://schemas.microsoft.com/office/powerpoint/2010/main">
    <mc:Choice Requires="p14">
      <p:transition spd="slow" p14:dur="2000" advTm="79407"/>
    </mc:Choice>
    <mc:Fallback xmlns="">
      <p:transition spd="slow" advTm="79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289BF-4395-5849-A48C-49D5B95CB363}"/>
              </a:ext>
            </a:extLst>
          </p:cNvPr>
          <p:cNvSpPr>
            <a:spLocks noGrp="1"/>
          </p:cNvSpPr>
          <p:nvPr>
            <p:ph type="title"/>
          </p:nvPr>
        </p:nvSpPr>
        <p:spPr>
          <a:xfrm>
            <a:off x="838200" y="-5938"/>
            <a:ext cx="10515600" cy="1325563"/>
          </a:xfrm>
        </p:spPr>
        <p:txBody>
          <a:bodyPr>
            <a:normAutofit/>
          </a:bodyPr>
          <a:lstStyle/>
          <a:p>
            <a:pPr algn="ctr"/>
            <a:r>
              <a:rPr lang="en-US" sz="4800" dirty="0"/>
              <a:t>Before satellite era</a:t>
            </a:r>
          </a:p>
        </p:txBody>
      </p:sp>
      <p:sp>
        <p:nvSpPr>
          <p:cNvPr id="3" name="Content Placeholder 2">
            <a:extLst>
              <a:ext uri="{FF2B5EF4-FFF2-40B4-BE49-F238E27FC236}">
                <a16:creationId xmlns:a16="http://schemas.microsoft.com/office/drawing/2014/main" id="{5C2D4F6C-D5E2-D540-8D81-537B7E19CE9D}"/>
              </a:ext>
            </a:extLst>
          </p:cNvPr>
          <p:cNvSpPr>
            <a:spLocks noGrp="1"/>
          </p:cNvSpPr>
          <p:nvPr>
            <p:ph idx="1"/>
          </p:nvPr>
        </p:nvSpPr>
        <p:spPr>
          <a:xfrm>
            <a:off x="838200" y="1258957"/>
            <a:ext cx="10515600" cy="4399721"/>
          </a:xfrm>
        </p:spPr>
        <p:txBody>
          <a:bodyPr>
            <a:normAutofit/>
          </a:bodyPr>
          <a:lstStyle/>
          <a:p>
            <a:pPr algn="just">
              <a:lnSpc>
                <a:spcPct val="150000"/>
              </a:lnSpc>
            </a:pPr>
            <a:r>
              <a:rPr lang="en-US" sz="3200" dirty="0">
                <a:solidFill>
                  <a:srgbClr val="FF0000"/>
                </a:solidFill>
              </a:rPr>
              <a:t>In situ: Literally means on-site observations </a:t>
            </a:r>
          </a:p>
          <a:p>
            <a:pPr algn="just">
              <a:lnSpc>
                <a:spcPct val="150000"/>
              </a:lnSpc>
            </a:pPr>
            <a:r>
              <a:rPr lang="en-US" sz="3200" dirty="0"/>
              <a:t>Few and far in between</a:t>
            </a:r>
          </a:p>
          <a:p>
            <a:pPr algn="just">
              <a:lnSpc>
                <a:spcPct val="150000"/>
              </a:lnSpc>
            </a:pPr>
            <a:r>
              <a:rPr lang="en-US" sz="3200" dirty="0">
                <a:solidFill>
                  <a:srgbClr val="FF0000"/>
                </a:solidFill>
              </a:rPr>
              <a:t>Issues on non-uniformity in both space and time.</a:t>
            </a:r>
          </a:p>
          <a:p>
            <a:pPr algn="just">
              <a:lnSpc>
                <a:spcPct val="150000"/>
              </a:lnSpc>
            </a:pPr>
            <a:r>
              <a:rPr lang="en-US" sz="3200" dirty="0"/>
              <a:t>Buoys/Moorings</a:t>
            </a:r>
          </a:p>
          <a:p>
            <a:pPr algn="just">
              <a:lnSpc>
                <a:spcPct val="150000"/>
              </a:lnSpc>
            </a:pPr>
            <a:r>
              <a:rPr lang="en-US" sz="3200" dirty="0">
                <a:solidFill>
                  <a:srgbClr val="FF0000"/>
                </a:solidFill>
              </a:rPr>
              <a:t>Errors in observations</a:t>
            </a:r>
          </a:p>
          <a:p>
            <a:pPr algn="just">
              <a:lnSpc>
                <a:spcPct val="150000"/>
              </a:lnSpc>
            </a:pPr>
            <a:endParaRPr lang="en-US" sz="3200" dirty="0"/>
          </a:p>
        </p:txBody>
      </p:sp>
      <p:sp>
        <p:nvSpPr>
          <p:cNvPr id="4" name="Rectangle 3">
            <a:extLst>
              <a:ext uri="{FF2B5EF4-FFF2-40B4-BE49-F238E27FC236}">
                <a16:creationId xmlns:a16="http://schemas.microsoft.com/office/drawing/2014/main" id="{B7D2B4D1-C400-2D47-82E6-53359A4C47A6}"/>
              </a:ext>
            </a:extLst>
          </p:cNvPr>
          <p:cNvSpPr/>
          <p:nvPr/>
        </p:nvSpPr>
        <p:spPr>
          <a:xfrm>
            <a:off x="4148255" y="5658678"/>
            <a:ext cx="3895490" cy="369332"/>
          </a:xfrm>
          <a:prstGeom prst="rect">
            <a:avLst/>
          </a:prstGeom>
        </p:spPr>
        <p:txBody>
          <a:bodyPr wrap="none">
            <a:spAutoFit/>
          </a:bodyPr>
          <a:lstStyle/>
          <a:p>
            <a:r>
              <a:rPr lang="en-US" dirty="0"/>
              <a:t>http://www2.hawaii.edu/~</a:t>
            </a:r>
            <a:r>
              <a:rPr lang="en-US" dirty="0" err="1"/>
              <a:t>jmaurer</a:t>
            </a:r>
            <a:r>
              <a:rPr lang="en-US" dirty="0"/>
              <a:t>/</a:t>
            </a:r>
            <a:r>
              <a:rPr lang="en-US" dirty="0" err="1"/>
              <a:t>sst</a:t>
            </a:r>
            <a:r>
              <a:rPr lang="en-US" dirty="0"/>
              <a:t>/</a:t>
            </a:r>
          </a:p>
        </p:txBody>
      </p:sp>
      <p:pic>
        <p:nvPicPr>
          <p:cNvPr id="5" name="Audio 4">
            <a:hlinkClick r:id="" action="ppaction://media"/>
            <a:extLst>
              <a:ext uri="{FF2B5EF4-FFF2-40B4-BE49-F238E27FC236}">
                <a16:creationId xmlns:a16="http://schemas.microsoft.com/office/drawing/2014/main" id="{FCC2A582-31D0-2B4F-9BF8-0FEF8AEE39E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50994646"/>
      </p:ext>
    </p:extLst>
  </p:cSld>
  <p:clrMapOvr>
    <a:masterClrMapping/>
  </p:clrMapOvr>
  <mc:AlternateContent xmlns:mc="http://schemas.openxmlformats.org/markup-compatibility/2006" xmlns:p14="http://schemas.microsoft.com/office/powerpoint/2010/main">
    <mc:Choice Requires="p14">
      <p:transition spd="slow" p14:dur="2000" advTm="97131"/>
    </mc:Choice>
    <mc:Fallback xmlns="">
      <p:transition spd="slow" advTm="971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192F1-14BD-4692-A855-BBBF00FB1894}"/>
              </a:ext>
            </a:extLst>
          </p:cNvPr>
          <p:cNvSpPr>
            <a:spLocks noGrp="1"/>
          </p:cNvSpPr>
          <p:nvPr>
            <p:ph type="title"/>
          </p:nvPr>
        </p:nvSpPr>
        <p:spPr>
          <a:xfrm>
            <a:off x="838200" y="-58945"/>
            <a:ext cx="10515600" cy="1325563"/>
          </a:xfrm>
        </p:spPr>
        <p:txBody>
          <a:bodyPr/>
          <a:lstStyle/>
          <a:p>
            <a:pPr algn="ctr"/>
            <a:r>
              <a:rPr lang="en-US" dirty="0"/>
              <a:t>Ship drift</a:t>
            </a:r>
            <a:endParaRPr lang="en-IN" dirty="0"/>
          </a:p>
        </p:txBody>
      </p:sp>
      <p:sp>
        <p:nvSpPr>
          <p:cNvPr id="4" name="Rectangle 3">
            <a:extLst>
              <a:ext uri="{FF2B5EF4-FFF2-40B4-BE49-F238E27FC236}">
                <a16:creationId xmlns:a16="http://schemas.microsoft.com/office/drawing/2014/main" id="{138C7C99-C963-A747-9DF5-DD053A11C2CC}"/>
              </a:ext>
            </a:extLst>
          </p:cNvPr>
          <p:cNvSpPr/>
          <p:nvPr/>
        </p:nvSpPr>
        <p:spPr>
          <a:xfrm>
            <a:off x="5358748" y="6488668"/>
            <a:ext cx="5662191" cy="369332"/>
          </a:xfrm>
          <a:prstGeom prst="rect">
            <a:avLst/>
          </a:prstGeom>
        </p:spPr>
        <p:txBody>
          <a:bodyPr wrap="none">
            <a:spAutoFit/>
          </a:bodyPr>
          <a:lstStyle/>
          <a:p>
            <a:r>
              <a:rPr lang="en-US" dirty="0"/>
              <a:t>http://</a:t>
            </a:r>
            <a:r>
              <a:rPr lang="en-US" dirty="0" err="1"/>
              <a:t>oceanmotion.org</a:t>
            </a:r>
            <a:r>
              <a:rPr lang="en-US" dirty="0"/>
              <a:t>/html/</a:t>
            </a:r>
            <a:r>
              <a:rPr lang="en-US" dirty="0" err="1"/>
              <a:t>gatheringdata</a:t>
            </a:r>
            <a:r>
              <a:rPr lang="en-US" dirty="0"/>
              <a:t>/</a:t>
            </a:r>
            <a:r>
              <a:rPr lang="en-US" dirty="0" err="1"/>
              <a:t>shipdrift.htm</a:t>
            </a:r>
            <a:endParaRPr lang="en-US" dirty="0"/>
          </a:p>
        </p:txBody>
      </p:sp>
      <p:pic>
        <p:nvPicPr>
          <p:cNvPr id="1028" name="Picture 4" descr="Ocean Motion : Gathering Data : Ship Drifts">
            <a:extLst>
              <a:ext uri="{FF2B5EF4-FFF2-40B4-BE49-F238E27FC236}">
                <a16:creationId xmlns:a16="http://schemas.microsoft.com/office/drawing/2014/main" id="{8BF46353-02D6-B947-A3EF-76EBB42A1C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0226" y="1037128"/>
            <a:ext cx="7911548" cy="5312864"/>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0434D194-9232-8E48-AAF3-919590BC707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91759439"/>
      </p:ext>
    </p:extLst>
  </p:cSld>
  <p:clrMapOvr>
    <a:masterClrMapping/>
  </p:clrMapOvr>
  <mc:AlternateContent xmlns:mc="http://schemas.openxmlformats.org/markup-compatibility/2006" xmlns:p14="http://schemas.microsoft.com/office/powerpoint/2010/main">
    <mc:Choice Requires="p14">
      <p:transition spd="slow" p14:dur="2000" advTm="217860"/>
    </mc:Choice>
    <mc:Fallback xmlns="">
      <p:transition spd="slow" advTm="217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D35DC5-9A38-574E-A725-E2DCE08A066E}"/>
              </a:ext>
            </a:extLst>
          </p:cNvPr>
          <p:cNvPicPr>
            <a:picLocks noChangeAspect="1"/>
          </p:cNvPicPr>
          <p:nvPr/>
        </p:nvPicPr>
        <p:blipFill>
          <a:blip r:embed="rId4"/>
          <a:stretch>
            <a:fillRect/>
          </a:stretch>
        </p:blipFill>
        <p:spPr>
          <a:xfrm>
            <a:off x="592482" y="1351723"/>
            <a:ext cx="10795000" cy="5029200"/>
          </a:xfrm>
          <a:prstGeom prst="rect">
            <a:avLst/>
          </a:prstGeom>
        </p:spPr>
      </p:pic>
      <p:sp>
        <p:nvSpPr>
          <p:cNvPr id="11" name="Title 1">
            <a:extLst>
              <a:ext uri="{FF2B5EF4-FFF2-40B4-BE49-F238E27FC236}">
                <a16:creationId xmlns:a16="http://schemas.microsoft.com/office/drawing/2014/main" id="{BEC9521E-78EF-B347-9BFA-CF1A3853B66A}"/>
              </a:ext>
            </a:extLst>
          </p:cNvPr>
          <p:cNvSpPr>
            <a:spLocks noGrp="1"/>
          </p:cNvSpPr>
          <p:nvPr>
            <p:ph type="title"/>
          </p:nvPr>
        </p:nvSpPr>
        <p:spPr>
          <a:xfrm>
            <a:off x="838200" y="126589"/>
            <a:ext cx="10515600" cy="1325563"/>
          </a:xfrm>
        </p:spPr>
        <p:txBody>
          <a:bodyPr/>
          <a:lstStyle/>
          <a:p>
            <a:pPr algn="ctr"/>
            <a:r>
              <a:rPr lang="en-US" dirty="0"/>
              <a:t>Buoys</a:t>
            </a:r>
            <a:endParaRPr lang="en-IN" dirty="0"/>
          </a:p>
        </p:txBody>
      </p:sp>
      <p:pic>
        <p:nvPicPr>
          <p:cNvPr id="2" name="Audio 1">
            <a:hlinkClick r:id="" action="ppaction://media"/>
            <a:extLst>
              <a:ext uri="{FF2B5EF4-FFF2-40B4-BE49-F238E27FC236}">
                <a16:creationId xmlns:a16="http://schemas.microsoft.com/office/drawing/2014/main" id="{57368C86-F983-C94C-94E7-ACCBDF5CA0F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59807938"/>
      </p:ext>
    </p:extLst>
  </p:cSld>
  <p:clrMapOvr>
    <a:masterClrMapping/>
  </p:clrMapOvr>
  <mc:AlternateContent xmlns:mc="http://schemas.openxmlformats.org/markup-compatibility/2006" xmlns:p14="http://schemas.microsoft.com/office/powerpoint/2010/main">
    <mc:Choice Requires="p14">
      <p:transition spd="slow" p14:dur="2000" advTm="114193"/>
    </mc:Choice>
    <mc:Fallback xmlns="">
      <p:transition spd="slow" advTm="114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49101-9494-F843-B4AC-A3FC54A95831}"/>
              </a:ext>
            </a:extLst>
          </p:cNvPr>
          <p:cNvSpPr>
            <a:spLocks noGrp="1"/>
          </p:cNvSpPr>
          <p:nvPr>
            <p:ph type="title"/>
          </p:nvPr>
        </p:nvSpPr>
        <p:spPr/>
        <p:txBody>
          <a:bodyPr/>
          <a:lstStyle/>
          <a:p>
            <a:pPr algn="ctr"/>
            <a:r>
              <a:rPr lang="en-US" dirty="0"/>
              <a:t>ADCP: Acoustic Doppler Current Profiler</a:t>
            </a:r>
          </a:p>
        </p:txBody>
      </p:sp>
      <p:pic>
        <p:nvPicPr>
          <p:cNvPr id="4" name="Content Placeholder 3">
            <a:extLst>
              <a:ext uri="{FF2B5EF4-FFF2-40B4-BE49-F238E27FC236}">
                <a16:creationId xmlns:a16="http://schemas.microsoft.com/office/drawing/2014/main" id="{EB95308A-CFA4-E749-B0CD-8C747B0FB343}"/>
              </a:ext>
            </a:extLst>
          </p:cNvPr>
          <p:cNvPicPr>
            <a:picLocks noGrp="1" noChangeAspect="1"/>
          </p:cNvPicPr>
          <p:nvPr>
            <p:ph idx="1"/>
          </p:nvPr>
        </p:nvPicPr>
        <p:blipFill>
          <a:blip r:embed="rId4"/>
          <a:stretch>
            <a:fillRect/>
          </a:stretch>
        </p:blipFill>
        <p:spPr>
          <a:xfrm>
            <a:off x="1029034" y="2027582"/>
            <a:ext cx="10324766" cy="3613668"/>
          </a:xfrm>
          <a:prstGeom prst="rect">
            <a:avLst/>
          </a:prstGeom>
        </p:spPr>
      </p:pic>
      <p:sp>
        <p:nvSpPr>
          <p:cNvPr id="5" name="Rectangle 4">
            <a:extLst>
              <a:ext uri="{FF2B5EF4-FFF2-40B4-BE49-F238E27FC236}">
                <a16:creationId xmlns:a16="http://schemas.microsoft.com/office/drawing/2014/main" id="{C2F462F6-466A-3849-B1D4-232DE2DEAEB3}"/>
              </a:ext>
            </a:extLst>
          </p:cNvPr>
          <p:cNvSpPr/>
          <p:nvPr/>
        </p:nvSpPr>
        <p:spPr>
          <a:xfrm>
            <a:off x="3724267" y="5793478"/>
            <a:ext cx="4934299" cy="369332"/>
          </a:xfrm>
          <a:prstGeom prst="rect">
            <a:avLst/>
          </a:prstGeom>
        </p:spPr>
        <p:txBody>
          <a:bodyPr wrap="none">
            <a:spAutoFit/>
          </a:bodyPr>
          <a:lstStyle/>
          <a:p>
            <a:r>
              <a:rPr lang="en-US" dirty="0"/>
              <a:t>https://</a:t>
            </a:r>
            <a:r>
              <a:rPr lang="en-US" dirty="0" err="1"/>
              <a:t>www.pmel.noaa.gov</a:t>
            </a:r>
            <a:r>
              <a:rPr lang="en-US" dirty="0"/>
              <a:t>/</a:t>
            </a:r>
            <a:r>
              <a:rPr lang="en-US" dirty="0" err="1"/>
              <a:t>gtmba</a:t>
            </a:r>
            <a:r>
              <a:rPr lang="en-US" dirty="0"/>
              <a:t>/</a:t>
            </a:r>
            <a:r>
              <a:rPr lang="en-US" dirty="0" err="1"/>
              <a:t>taotriton</a:t>
            </a:r>
            <a:r>
              <a:rPr lang="en-US" dirty="0"/>
              <a:t>-map</a:t>
            </a:r>
          </a:p>
        </p:txBody>
      </p:sp>
      <p:pic>
        <p:nvPicPr>
          <p:cNvPr id="3" name="Audio 2">
            <a:hlinkClick r:id="" action="ppaction://media"/>
            <a:extLst>
              <a:ext uri="{FF2B5EF4-FFF2-40B4-BE49-F238E27FC236}">
                <a16:creationId xmlns:a16="http://schemas.microsoft.com/office/drawing/2014/main" id="{1A2AF6B9-DE58-5B4D-8D57-A6C5E5F878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029370266"/>
      </p:ext>
    </p:extLst>
  </p:cSld>
  <p:clrMapOvr>
    <a:masterClrMapping/>
  </p:clrMapOvr>
  <mc:AlternateContent xmlns:mc="http://schemas.openxmlformats.org/markup-compatibility/2006" xmlns:p14="http://schemas.microsoft.com/office/powerpoint/2010/main">
    <mc:Choice Requires="p14">
      <p:transition spd="slow" p14:dur="2000" advTm="174856"/>
    </mc:Choice>
    <mc:Fallback xmlns="">
      <p:transition spd="slow" advTm="174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009D-C737-D844-BFFC-769EB6F13F13}"/>
              </a:ext>
            </a:extLst>
          </p:cNvPr>
          <p:cNvSpPr>
            <a:spLocks noGrp="1"/>
          </p:cNvSpPr>
          <p:nvPr>
            <p:ph type="title"/>
          </p:nvPr>
        </p:nvSpPr>
        <p:spPr>
          <a:xfrm>
            <a:off x="838200" y="-138458"/>
            <a:ext cx="10515600" cy="1325563"/>
          </a:xfrm>
        </p:spPr>
        <p:txBody>
          <a:bodyPr/>
          <a:lstStyle/>
          <a:p>
            <a:pPr algn="ctr"/>
            <a:r>
              <a:rPr lang="en-US" dirty="0"/>
              <a:t>ARGO</a:t>
            </a:r>
          </a:p>
        </p:txBody>
      </p:sp>
      <p:sp>
        <p:nvSpPr>
          <p:cNvPr id="4" name="Rectangle 3">
            <a:extLst>
              <a:ext uri="{FF2B5EF4-FFF2-40B4-BE49-F238E27FC236}">
                <a16:creationId xmlns:a16="http://schemas.microsoft.com/office/drawing/2014/main" id="{E17037C4-B910-3947-B33F-F50068E43996}"/>
              </a:ext>
            </a:extLst>
          </p:cNvPr>
          <p:cNvSpPr/>
          <p:nvPr/>
        </p:nvSpPr>
        <p:spPr>
          <a:xfrm>
            <a:off x="4129412" y="6497428"/>
            <a:ext cx="4251228" cy="369332"/>
          </a:xfrm>
          <a:prstGeom prst="rect">
            <a:avLst/>
          </a:prstGeom>
        </p:spPr>
        <p:txBody>
          <a:bodyPr wrap="none">
            <a:spAutoFit/>
          </a:bodyPr>
          <a:lstStyle/>
          <a:p>
            <a:r>
              <a:rPr lang="en-US" dirty="0"/>
              <a:t>https://</a:t>
            </a:r>
            <a:r>
              <a:rPr lang="en-US" dirty="0" err="1"/>
              <a:t>argo.ucsd.edu</a:t>
            </a:r>
            <a:r>
              <a:rPr lang="en-US" dirty="0"/>
              <a:t>/how-do-floats-work/</a:t>
            </a:r>
          </a:p>
        </p:txBody>
      </p:sp>
      <p:pic>
        <p:nvPicPr>
          <p:cNvPr id="3076" name="Picture 4">
            <a:extLst>
              <a:ext uri="{FF2B5EF4-FFF2-40B4-BE49-F238E27FC236}">
                <a16:creationId xmlns:a16="http://schemas.microsoft.com/office/drawing/2014/main" id="{3F94FBE4-B95F-624E-BD06-FFE25A4707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748312"/>
            <a:ext cx="10248900" cy="5669604"/>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16F82BC3-EAF2-0B4A-951F-C29E8D4C4D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13072357"/>
      </p:ext>
    </p:extLst>
  </p:cSld>
  <p:clrMapOvr>
    <a:masterClrMapping/>
  </p:clrMapOvr>
  <mc:AlternateContent xmlns:mc="http://schemas.openxmlformats.org/markup-compatibility/2006" xmlns:p14="http://schemas.microsoft.com/office/powerpoint/2010/main">
    <mc:Choice Requires="p14">
      <p:transition spd="slow" p14:dur="2000" advTm="82526"/>
    </mc:Choice>
    <mc:Fallback xmlns="">
      <p:transition spd="slow" advTm="82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rgo (oceanography) - Wikipedia">
            <a:extLst>
              <a:ext uri="{FF2B5EF4-FFF2-40B4-BE49-F238E27FC236}">
                <a16:creationId xmlns:a16="http://schemas.microsoft.com/office/drawing/2014/main" id="{17B83ADF-6B70-FF46-9EB0-D9562616F18E}"/>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948071" y="177507"/>
            <a:ext cx="8719930" cy="6161947"/>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a:extLst>
              <a:ext uri="{FF2B5EF4-FFF2-40B4-BE49-F238E27FC236}">
                <a16:creationId xmlns:a16="http://schemas.microsoft.com/office/drawing/2014/main" id="{43E833D6-539A-E14C-8E48-EE362BC5B1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678610923"/>
      </p:ext>
    </p:extLst>
  </p:cSld>
  <p:clrMapOvr>
    <a:masterClrMapping/>
  </p:clrMapOvr>
  <mc:AlternateContent xmlns:mc="http://schemas.openxmlformats.org/markup-compatibility/2006" xmlns:p14="http://schemas.microsoft.com/office/powerpoint/2010/main">
    <mc:Choice Requires="p14">
      <p:transition spd="slow" p14:dur="2000" advTm="56389"/>
    </mc:Choice>
    <mc:Fallback xmlns="">
      <p:transition spd="slow" advTm="56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405</TotalTime>
  <Words>600</Words>
  <Application>Microsoft Macintosh PowerPoint</Application>
  <PresentationFormat>Widescreen</PresentationFormat>
  <Paragraphs>37</Paragraphs>
  <Slides>10</Slides>
  <Notes>1</Notes>
  <HiddenSlides>0</HiddenSlides>
  <MMClips>10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Lato</vt:lpstr>
      <vt:lpstr>TideSans-300LilKahuna</vt:lpstr>
      <vt:lpstr>Office Theme</vt:lpstr>
      <vt:lpstr>Ocean observation systems</vt:lpstr>
      <vt:lpstr>History of ocean exploration</vt:lpstr>
      <vt:lpstr>Initial ocean observations </vt:lpstr>
      <vt:lpstr>Before satellite era</vt:lpstr>
      <vt:lpstr>Ship drift</vt:lpstr>
      <vt:lpstr>Buoys</vt:lpstr>
      <vt:lpstr>ADCP: Acoustic Doppler Current Profiler</vt:lpstr>
      <vt:lpstr>ARGO</vt:lpstr>
      <vt:lpstr>PowerPoint Presentation</vt:lpstr>
      <vt:lpstr>CTD: Conductivity, Temperature, Depth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Ocean observation systems</dc:title>
  <dc:creator>ADITI</dc:creator>
  <cp:lastModifiedBy>ADITI DESHPANDE</cp:lastModifiedBy>
  <cp:revision>24</cp:revision>
  <dcterms:created xsi:type="dcterms:W3CDTF">2021-03-25T09:51:03Z</dcterms:created>
  <dcterms:modified xsi:type="dcterms:W3CDTF">2021-03-29T06:19:57Z</dcterms:modified>
</cp:coreProperties>
</file>

<file path=docProps/thumbnail.jpeg>
</file>